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39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0C0A4-8B9E-4B0C-9289-E63219A79F52}">
          <p14:sldIdLst>
            <p14:sldId id="391"/>
          </p14:sldIdLst>
        </p14:section>
        <p14:section name="1985 anatomy study" id="{2D35D952-7169-479F-99AF-9BA4473D94C8}">
          <p14:sldIdLst/>
        </p14:section>
        <p14:section name="mouse neuroanatomy" id="{CDC9C2FF-2C79-41C0-97C8-7D48732CF5CB}">
          <p14:sldIdLst/>
        </p14:section>
        <p14:section name="Neuropathic pain models" id="{C6C80B32-4250-4FD3-ABED-2D98B62D5A89}">
          <p14:sldIdLst/>
        </p14:section>
        <p14:section name="noise project" id="{5FE59B7A-3B64-4572-A138-F484663F498A}">
          <p14:sldIdLst/>
        </p14:section>
        <p14:section name="data" id="{EB1E28F8-8A72-4842-B184-195437A2352F}">
          <p14:sldIdLst/>
        </p14:section>
        <p14:section name="Notes/manual screenshots" id="{AFF8A729-8A70-4A57-80E0-C70F9F67B619}">
          <p14:sldIdLst/>
        </p14:section>
        <p14:section name="bonus" id="{9BAE970F-B9FF-4110-822D-8F1ECC5BFE3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190" autoAdjust="0"/>
  </p:normalViewPr>
  <p:slideViewPr>
    <p:cSldViewPr snapToGrid="0">
      <p:cViewPr>
        <p:scale>
          <a:sx n="128" d="100"/>
          <a:sy n="128" d="100"/>
        </p:scale>
        <p:origin x="520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34DBE-7E4D-4741-A587-BD67DD9CB76D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A1805-DE81-47B6-827F-86DC8E11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paper: https://www.ncbi.nlm.nih.gov/pmc/articles/PMC1698863/pdf/AHC06004.pdf</a:t>
            </a:r>
          </a:p>
          <a:p>
            <a:endParaRPr lang="en-US" dirty="0"/>
          </a:p>
          <a:p>
            <a:r>
              <a:rPr lang="en-US" dirty="0"/>
              <a:t>IRS, 3 layers of epidermal cells </a:t>
            </a:r>
          </a:p>
          <a:p>
            <a:r>
              <a:rPr lang="en-US" dirty="0"/>
              <a:t>Stem cells move up/down thru ORS (ORS also includes non-muscle myosin, actin)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FD297A-3D6E-490F-B660-B0B5C448A3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64D4-1F59-1B9C-ED14-464F01A94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3B528-E1D5-CC13-6447-D12547A7B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B41D-9223-9EF2-E0E4-6E723CE4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84C3-3980-1AF6-E7C0-CA52ADE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48A2-89E1-2AC4-3930-DF6EA4F5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BFEC-E875-C075-7877-63212E28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99223-CC25-ABBF-44BD-0752ADE27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7F730-CA0B-7B27-74FB-AEF963EA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34F29-B653-14BB-8819-AA45C544A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01DD4-AF7B-3DD0-B6BF-050AF308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6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DCD53-8844-4BBA-B43B-21E36DE1D3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7F515-3F7F-DA8A-49E0-0D486A902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0082-C3AA-4C02-EEFB-F5A4BEA2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6EDB-6C2E-2B54-8B69-0ACCE0A6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7102-6F19-7852-6149-6BD817B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6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64DD-64B4-1E5C-2F6F-51ED31F9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31DE-8E1A-808A-CCDE-2D385A1F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76F0F-DEEC-031A-C0AD-F890FDCD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9361-43F7-E2DF-DCA9-CF04C9E9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7335-1BF9-DDCE-232F-A7B30B20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78D1D-F8C4-D7DF-7A28-35F98F85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F23DE-E1C6-621B-B0EE-0B457FDC6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B21B-6E0D-49B8-BB09-47D1FF7D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6BD4F-D46D-4018-8A37-CD31FF1E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A052-97D0-B034-83A0-DCFE2DB1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51F-E925-956E-9321-C16CFC5A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5F60-4410-F3D0-0EA4-F199B9D9F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6A9F6-C956-8BF6-C523-0330FD79B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17D2-21DD-71C8-E8B9-0EE34A6A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43342-814F-86A4-3777-888AAB6C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ED16A-BDBF-75BC-956D-081FD89F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5C97-DC30-703B-72BA-470B2A3A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EB0CA-D46B-180B-E6A1-C631F2673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F6802-9A4D-2293-C31A-6DBCED105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612E2-DC52-AAB2-34B3-3D3D1DFD9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ACFAD-DB27-4ADD-FC02-E39B1ED0B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8AEE4-A39D-9E99-0CEF-82BA8DDA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8825F-AB4F-3400-4E3E-AA5B09B8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0E470-B0A6-9326-0259-C5C06788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9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2FB2-14FD-9300-35EA-A6C9A2C9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729E0-847D-164A-8913-A4F839B4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D501B-E73B-6451-24B7-D99C04A0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A62FC-3287-29B5-F262-B8B398D2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8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3B748-C773-C5C0-4F3A-85F4159A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E380C-2A4C-0517-8985-0960F04F7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738A-D55E-39BE-5E57-6B26E460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903C-228F-7EEE-C5C1-121D66C5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1924-CFD8-C64A-9168-824DDCEF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86B5E-DD67-194E-D279-0EBD81052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864D5-B837-AE07-EF11-9BFDF758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6E1B-E744-DE16-D16A-A33D370D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C974F-80FF-257F-63FB-8BDA1B78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3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6CFE-5AA2-086B-68A4-AA27ADEB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89B0D-DAE9-14BE-BD1D-F7F96DD01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B36DB-F613-5FB1-B0FA-D38B01D8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85D21-73A3-0D36-0C1B-91714549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D3E06-A89F-C67D-1A72-B091631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8218-0EF2-7C3C-AFFF-E529E08F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F6B53-6353-A0C0-AA35-CE18581CD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1655-A1C5-F980-63D9-62D54F4A5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3B33B-18B9-BDCE-BA7F-1F5A9ACA4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90A5C-0B93-4166-B199-8FC714A80B97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D9230-5EB8-AECD-5481-D5B06BFE1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F327E-087C-C274-72CE-EFDBB9176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35C6E-2F20-4B59-A35E-1D06FE51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3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39806-A048-A263-E516-8A0E36364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" b="15118"/>
          <a:stretch/>
        </p:blipFill>
        <p:spPr>
          <a:xfrm>
            <a:off x="1478370" y="681318"/>
            <a:ext cx="7029022" cy="525331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1792747-004F-7F3F-78CF-901072CA8CFA}"/>
              </a:ext>
            </a:extLst>
          </p:cNvPr>
          <p:cNvSpPr txBox="1"/>
          <p:nvPr/>
        </p:nvSpPr>
        <p:spPr>
          <a:xfrm>
            <a:off x="5130339" y="3820052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Lymphatic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Vessel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2DB03F-78DD-24C9-9D5E-64B44663D9C1}"/>
              </a:ext>
            </a:extLst>
          </p:cNvPr>
          <p:cNvSpPr txBox="1"/>
          <p:nvPr/>
        </p:nvSpPr>
        <p:spPr>
          <a:xfrm>
            <a:off x="7291999" y="2531174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Collagen Capsule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C4B9F1-F055-A12E-CEEB-6F9E63D8BD96}"/>
              </a:ext>
            </a:extLst>
          </p:cNvPr>
          <p:cNvSpPr txBox="1"/>
          <p:nvPr/>
        </p:nvSpPr>
        <p:spPr>
          <a:xfrm>
            <a:off x="1501222" y="3355102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Inner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3A616C-034F-C42A-26C2-009A6B6E68EE}"/>
              </a:ext>
            </a:extLst>
          </p:cNvPr>
          <p:cNvSpPr txBox="1"/>
          <p:nvPr/>
        </p:nvSpPr>
        <p:spPr>
          <a:xfrm>
            <a:off x="3103356" y="540213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Fibroblasts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26F5B3-91B3-5FB1-9CAD-52A8DCD77120}"/>
              </a:ext>
            </a:extLst>
          </p:cNvPr>
          <p:cNvSpPr txBox="1"/>
          <p:nvPr/>
        </p:nvSpPr>
        <p:spPr>
          <a:xfrm>
            <a:off x="1481803" y="1507027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Trabeculae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321096-046D-02DB-DDFC-C2E440B809D0}"/>
              </a:ext>
            </a:extLst>
          </p:cNvPr>
          <p:cNvSpPr txBox="1"/>
          <p:nvPr/>
        </p:nvSpPr>
        <p:spPr>
          <a:xfrm>
            <a:off x="4933214" y="1831930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Adipocytes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C1D5AF-6AB6-FEF1-25DA-BE823DE0D2B8}"/>
              </a:ext>
            </a:extLst>
          </p:cNvPr>
          <p:cNvSpPr txBox="1"/>
          <p:nvPr/>
        </p:nvSpPr>
        <p:spPr>
          <a:xfrm>
            <a:off x="3586570" y="1214680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Muscle Cells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CBB82E-26B3-D2F9-AA46-C961495B5E88}"/>
              </a:ext>
            </a:extLst>
          </p:cNvPr>
          <p:cNvSpPr txBox="1"/>
          <p:nvPr/>
        </p:nvSpPr>
        <p:spPr>
          <a:xfrm>
            <a:off x="7068423" y="430450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307C16-1195-A6B8-9C42-31BA1E8C16A0}"/>
              </a:ext>
            </a:extLst>
          </p:cNvPr>
          <p:cNvSpPr txBox="1"/>
          <p:nvPr/>
        </p:nvSpPr>
        <p:spPr>
          <a:xfrm>
            <a:off x="1797218" y="4448681"/>
            <a:ext cx="14063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Lymphocytes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46260-98AB-0622-6700-631769D93BCF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2241153" y="3671371"/>
            <a:ext cx="259221" cy="1843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2C88D8-955C-04E5-F321-B208F3646669}"/>
              </a:ext>
            </a:extLst>
          </p:cNvPr>
          <p:cNvSpPr txBox="1"/>
          <p:nvPr/>
        </p:nvSpPr>
        <p:spPr>
          <a:xfrm>
            <a:off x="3052668" y="3397581"/>
            <a:ext cx="999152" cy="669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Outer Root Sheath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512F61-79BA-EE11-E359-516926993970}"/>
              </a:ext>
            </a:extLst>
          </p:cNvPr>
          <p:cNvCxnSpPr>
            <a:cxnSpLocks/>
          </p:cNvCxnSpPr>
          <p:nvPr/>
        </p:nvCxnSpPr>
        <p:spPr>
          <a:xfrm flipH="1" flipV="1">
            <a:off x="2920298" y="3652355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940A50-5597-5121-E6CA-67799A804B13}"/>
              </a:ext>
            </a:extLst>
          </p:cNvPr>
          <p:cNvSpPr txBox="1"/>
          <p:nvPr/>
        </p:nvSpPr>
        <p:spPr>
          <a:xfrm>
            <a:off x="1745944" y="2299388"/>
            <a:ext cx="124963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Basement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Membrane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97C6D4-61B7-320F-6010-D91DF147B4EF}"/>
              </a:ext>
            </a:extLst>
          </p:cNvPr>
          <p:cNvCxnSpPr>
            <a:cxnSpLocks/>
          </p:cNvCxnSpPr>
          <p:nvPr/>
        </p:nvCxnSpPr>
        <p:spPr>
          <a:xfrm>
            <a:off x="2850160" y="2532764"/>
            <a:ext cx="300623" cy="64049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6C1CCD-2771-9EE9-328A-F0C3277AD249}"/>
              </a:ext>
            </a:extLst>
          </p:cNvPr>
          <p:cNvSpPr txBox="1"/>
          <p:nvPr/>
        </p:nvSpPr>
        <p:spPr>
          <a:xfrm>
            <a:off x="1718720" y="2774220"/>
            <a:ext cx="1249638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Epithelium</a:t>
            </a:r>
            <a:endParaRPr lang="en-US" sz="2400" dirty="0">
              <a:solidFill>
                <a:prstClr val="white"/>
              </a:solidFill>
              <a:latin typeface="Helvatica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F09D62-F56F-AF20-1537-2FFDFFE1B260}"/>
              </a:ext>
            </a:extLst>
          </p:cNvPr>
          <p:cNvCxnSpPr>
            <a:cxnSpLocks/>
          </p:cNvCxnSpPr>
          <p:nvPr/>
        </p:nvCxnSpPr>
        <p:spPr>
          <a:xfrm>
            <a:off x="2832962" y="2906927"/>
            <a:ext cx="290597" cy="582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ADEE-97D6-36C8-65EF-0A2151C86495}"/>
              </a:ext>
            </a:extLst>
          </p:cNvPr>
          <p:cNvCxnSpPr>
            <a:cxnSpLocks/>
          </p:cNvCxnSpPr>
          <p:nvPr/>
        </p:nvCxnSpPr>
        <p:spPr>
          <a:xfrm flipH="1" flipV="1">
            <a:off x="7178342" y="2693782"/>
            <a:ext cx="384907" cy="7993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DD2352-6BA9-BBDC-4BEC-F1864C113211}"/>
              </a:ext>
            </a:extLst>
          </p:cNvPr>
          <p:cNvCxnSpPr>
            <a:cxnSpLocks/>
          </p:cNvCxnSpPr>
          <p:nvPr/>
        </p:nvCxnSpPr>
        <p:spPr>
          <a:xfrm>
            <a:off x="2704182" y="1753741"/>
            <a:ext cx="190779" cy="26681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537812-019B-FA8A-DB99-0E986D25E9E5}"/>
              </a:ext>
            </a:extLst>
          </p:cNvPr>
          <p:cNvCxnSpPr>
            <a:cxnSpLocks/>
          </p:cNvCxnSpPr>
          <p:nvPr/>
        </p:nvCxnSpPr>
        <p:spPr>
          <a:xfrm>
            <a:off x="6166052" y="4158734"/>
            <a:ext cx="370598" cy="138372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29F863-F7D0-7B95-1C6B-AE34520A342D}"/>
              </a:ext>
            </a:extLst>
          </p:cNvPr>
          <p:cNvCxnSpPr>
            <a:cxnSpLocks/>
          </p:cNvCxnSpPr>
          <p:nvPr/>
        </p:nvCxnSpPr>
        <p:spPr>
          <a:xfrm flipH="1">
            <a:off x="6930615" y="4561355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B9E3E7-2500-33CB-FB87-F84D62C37A58}"/>
              </a:ext>
            </a:extLst>
          </p:cNvPr>
          <p:cNvCxnSpPr>
            <a:cxnSpLocks/>
          </p:cNvCxnSpPr>
          <p:nvPr/>
        </p:nvCxnSpPr>
        <p:spPr>
          <a:xfrm flipH="1">
            <a:off x="5200708" y="2118061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844A57E-EF2D-FBD9-1891-38E0A493AC32}"/>
              </a:ext>
            </a:extLst>
          </p:cNvPr>
          <p:cNvSpPr txBox="1"/>
          <p:nvPr/>
        </p:nvSpPr>
        <p:spPr>
          <a:xfrm>
            <a:off x="6209087" y="1225235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Stem Cell Bulge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839A12-FA3C-36ED-1D12-D86E7480F506}"/>
              </a:ext>
            </a:extLst>
          </p:cNvPr>
          <p:cNvCxnSpPr>
            <a:cxnSpLocks/>
          </p:cNvCxnSpPr>
          <p:nvPr/>
        </p:nvCxnSpPr>
        <p:spPr>
          <a:xfrm flipV="1">
            <a:off x="7344978" y="1287913"/>
            <a:ext cx="326938" cy="192089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3FF50-0BD6-4B50-1B36-C38D6366AE1E}"/>
              </a:ext>
            </a:extLst>
          </p:cNvPr>
          <p:cNvCxnSpPr>
            <a:cxnSpLocks/>
          </p:cNvCxnSpPr>
          <p:nvPr/>
        </p:nvCxnSpPr>
        <p:spPr>
          <a:xfrm flipH="1" flipV="1">
            <a:off x="3374775" y="5062169"/>
            <a:ext cx="177469" cy="37680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916C1C-8F67-F870-FDEE-3E4E41C75EBE}"/>
              </a:ext>
            </a:extLst>
          </p:cNvPr>
          <p:cNvCxnSpPr>
            <a:cxnSpLocks/>
          </p:cNvCxnSpPr>
          <p:nvPr/>
        </p:nvCxnSpPr>
        <p:spPr>
          <a:xfrm flipV="1">
            <a:off x="3141402" y="4354940"/>
            <a:ext cx="296567" cy="282143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276605-4FF1-5BBF-615D-FCF2BCE00D95}"/>
              </a:ext>
            </a:extLst>
          </p:cNvPr>
          <p:cNvCxnSpPr>
            <a:cxnSpLocks/>
          </p:cNvCxnSpPr>
          <p:nvPr/>
        </p:nvCxnSpPr>
        <p:spPr>
          <a:xfrm flipH="1">
            <a:off x="4120773" y="1521253"/>
            <a:ext cx="192454" cy="232488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A598D7B-CB41-8039-2170-0A21AB838AD2}"/>
              </a:ext>
            </a:extLst>
          </p:cNvPr>
          <p:cNvSpPr txBox="1"/>
          <p:nvPr/>
        </p:nvSpPr>
        <p:spPr>
          <a:xfrm>
            <a:off x="5440787" y="5150823"/>
            <a:ext cx="140631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Stromal</a:t>
            </a:r>
          </a:p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Cells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96E649-3197-5560-A192-549A12501C72}"/>
              </a:ext>
            </a:extLst>
          </p:cNvPr>
          <p:cNvCxnSpPr>
            <a:cxnSpLocks/>
          </p:cNvCxnSpPr>
          <p:nvPr/>
        </p:nvCxnSpPr>
        <p:spPr>
          <a:xfrm flipH="1">
            <a:off x="5590188" y="5405997"/>
            <a:ext cx="243306" cy="24793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A12273-92DD-4F2F-AA30-3770B459728A}"/>
              </a:ext>
            </a:extLst>
          </p:cNvPr>
          <p:cNvSpPr txBox="1"/>
          <p:nvPr/>
        </p:nvSpPr>
        <p:spPr>
          <a:xfrm>
            <a:off x="6978133" y="1753741"/>
            <a:ext cx="890650" cy="284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lnSpc>
                <a:spcPts val="1500"/>
              </a:lnSpc>
            </a:pPr>
            <a:r>
              <a:rPr lang="en-US" sz="1600" dirty="0">
                <a:solidFill>
                  <a:prstClr val="white"/>
                </a:solidFill>
                <a:latin typeface="Helvatica"/>
              </a:rPr>
              <a:t>Sinus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632362F-0DB2-B9F1-1F46-F5C275F62C6F}"/>
              </a:ext>
            </a:extLst>
          </p:cNvPr>
          <p:cNvCxnSpPr>
            <a:cxnSpLocks/>
          </p:cNvCxnSpPr>
          <p:nvPr/>
        </p:nvCxnSpPr>
        <p:spPr>
          <a:xfrm flipH="1">
            <a:off x="6930615" y="1966500"/>
            <a:ext cx="243306" cy="203984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1C28F2-DDCF-00D1-7182-904DEDAA4A3A}"/>
              </a:ext>
            </a:extLst>
          </p:cNvPr>
          <p:cNvSpPr txBox="1"/>
          <p:nvPr/>
        </p:nvSpPr>
        <p:spPr>
          <a:xfrm>
            <a:off x="1971206" y="957287"/>
            <a:ext cx="1847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prstClr val="white"/>
                </a:solidFill>
                <a:latin typeface="Helvatica"/>
              </a:rPr>
              <a:t>Myelinated Axons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58FE60-6476-2172-7D62-4F891C91CAFC}"/>
              </a:ext>
            </a:extLst>
          </p:cNvPr>
          <p:cNvCxnSpPr>
            <a:cxnSpLocks/>
          </p:cNvCxnSpPr>
          <p:nvPr/>
        </p:nvCxnSpPr>
        <p:spPr>
          <a:xfrm flipV="1">
            <a:off x="3305205" y="792367"/>
            <a:ext cx="201899" cy="2619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948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9184</TotalTime>
  <Words>80</Words>
  <Application>Microsoft Macintosh PowerPoint</Application>
  <PresentationFormat>Widescreen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Helvatica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Kasey Shashaty</dc:creator>
  <cp:lastModifiedBy>Kunzan Liu</cp:lastModifiedBy>
  <cp:revision>15</cp:revision>
  <dcterms:created xsi:type="dcterms:W3CDTF">2023-10-31T14:22:56Z</dcterms:created>
  <dcterms:modified xsi:type="dcterms:W3CDTF">2024-01-18T20:54:15Z</dcterms:modified>
</cp:coreProperties>
</file>